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24384000" cy="13716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  <a:lvl2pPr marL="1025768" indent="-390768" algn="ctr">
              <a:spcBef>
                <a:spcPts val="0"/>
              </a:spcBef>
              <a:defRPr sz="3200" i="1"/>
            </a:lvl2pPr>
            <a:lvl3pPr marL="1660768" indent="-390768" algn="ctr">
              <a:spcBef>
                <a:spcPts val="0"/>
              </a:spcBef>
              <a:defRPr sz="3200" i="1"/>
            </a:lvl3pPr>
            <a:lvl4pPr marL="2295768" indent="-390768" algn="ctr">
              <a:spcBef>
                <a:spcPts val="0"/>
              </a:spcBef>
              <a:defRPr sz="3200" i="1"/>
            </a:lvl4pPr>
            <a:lvl5pPr marL="2930768" indent="-390768" algn="ctr">
              <a:spcBef>
                <a:spcPts val="0"/>
              </a:spcBef>
              <a:defRPr sz="3200" i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3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81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9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761151" marR="0" indent="-586152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396151" marR="0" indent="-586151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5031151" marR="0" indent="-586151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666151" marR="0" indent="-586151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акция Люди Артека-06.jpg" descr="акция Люди Артека-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8" y="-1465"/>
            <a:ext cx="24380844" cy="13716005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МЕЖДУНАРОДНАЯ АКЦИЯ"/>
          <p:cNvSpPr txBox="1"/>
          <p:nvPr/>
        </p:nvSpPr>
        <p:spPr>
          <a:xfrm>
            <a:off x="1534717" y="1384908"/>
            <a:ext cx="14361009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700">
                <a:solidFill>
                  <a:srgbClr val="FFFFFF"/>
                </a:solidFill>
                <a:latin typeface="Organetto Light Cnd"/>
                <a:ea typeface="Organetto Light Cnd"/>
                <a:cs typeface="Organetto Light Cnd"/>
                <a:sym typeface="Organetto Light Cnd"/>
              </a:defRPr>
            </a:lvl1pPr>
          </a:lstStyle>
          <a:p>
            <a:r>
              <a:t>МЕЖДУНАРОДНАЯ АКЦИЯ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6" name="акция Люди Артека-07.jpg" descr="акция Люди Артека-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8" y="-1465"/>
            <a:ext cx="24376783" cy="13716005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АКЦИЯ «ЛЮДИ АРТЕКА»"/>
          <p:cNvSpPr txBox="1"/>
          <p:nvPr/>
        </p:nvSpPr>
        <p:spPr>
          <a:xfrm>
            <a:off x="1628463" y="827200"/>
            <a:ext cx="12688427" cy="3088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9700">
                <a:solidFill>
                  <a:srgbClr val="FFFFFF"/>
                </a:solidFill>
                <a:latin typeface="Organetto Light Cnd"/>
                <a:ea typeface="Organetto Light Cnd"/>
                <a:cs typeface="Organetto Light Cnd"/>
                <a:sym typeface="Organetto Light Cnd"/>
              </a:defRPr>
            </a:lvl1pPr>
          </a:lstStyle>
          <a:p>
            <a:r>
              <a:rPr dirty="0"/>
              <a:t>АКЦИЯ «ЛЮДИ АРТЕКА»</a:t>
            </a:r>
          </a:p>
        </p:txBody>
      </p:sp>
      <p:sp>
        <p:nvSpPr>
          <p:cNvPr id="128" name="Популяризация…"/>
          <p:cNvSpPr txBox="1"/>
          <p:nvPr/>
        </p:nvSpPr>
        <p:spPr>
          <a:xfrm>
            <a:off x="1953094" y="5667319"/>
            <a:ext cx="4708018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Освещение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деятельности Артека как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всемирно известного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детского центра</a:t>
            </a:r>
          </a:p>
        </p:txBody>
      </p:sp>
      <p:sp>
        <p:nvSpPr>
          <p:cNvPr id="129" name="Увеличение…"/>
          <p:cNvSpPr txBox="1"/>
          <p:nvPr/>
        </p:nvSpPr>
        <p:spPr>
          <a:xfrm>
            <a:off x="7012892" y="5591119"/>
            <a:ext cx="4166807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rPr dirty="0" err="1"/>
              <a:t>Привлечение</a:t>
            </a:r>
            <a:endParaRPr dirty="0"/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rPr dirty="0" err="1"/>
              <a:t>детской</a:t>
            </a:r>
            <a:r>
              <a:rPr dirty="0"/>
              <a:t> </a:t>
            </a:r>
            <a:r>
              <a:rPr dirty="0" err="1"/>
              <a:t>аудитории</a:t>
            </a:r>
            <a:endParaRPr dirty="0"/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rPr dirty="0"/>
              <a:t>к </a:t>
            </a:r>
            <a:r>
              <a:rPr dirty="0" err="1"/>
              <a:t>изучению</a:t>
            </a:r>
            <a:r>
              <a:rPr dirty="0"/>
              <a:t> </a:t>
            </a:r>
            <a:r>
              <a:rPr dirty="0" err="1"/>
              <a:t>столетней</a:t>
            </a:r>
            <a:endParaRPr dirty="0"/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rPr lang="ru-RU" dirty="0" err="1" smtClean="0"/>
              <a:t>и</a:t>
            </a:r>
            <a:r>
              <a:rPr dirty="0" err="1" smtClean="0"/>
              <a:t>стории</a:t>
            </a:r>
            <a:r>
              <a:rPr dirty="0" smtClean="0"/>
              <a:t> </a:t>
            </a:r>
            <a:r>
              <a:rPr dirty="0"/>
              <a:t>Артека</a:t>
            </a:r>
          </a:p>
        </p:txBody>
      </p:sp>
      <p:sp>
        <p:nvSpPr>
          <p:cNvPr id="130" name="Рост желающих…"/>
          <p:cNvSpPr txBox="1"/>
          <p:nvPr/>
        </p:nvSpPr>
        <p:spPr>
          <a:xfrm>
            <a:off x="11813807" y="5667319"/>
            <a:ext cx="4790124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Воспитание патриотизма,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социально-активного 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отношения к истории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своего Отечества</a:t>
            </a:r>
          </a:p>
        </p:txBody>
      </p:sp>
      <p:sp>
        <p:nvSpPr>
          <p:cNvPr id="131" name="Организовать…"/>
          <p:cNvSpPr txBox="1"/>
          <p:nvPr/>
        </p:nvSpPr>
        <p:spPr>
          <a:xfrm>
            <a:off x="2166741" y="10169981"/>
            <a:ext cx="4356926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Организовать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проведение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исследований и уроков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об Артеке</a:t>
            </a:r>
          </a:p>
        </p:txBody>
      </p:sp>
      <p:sp>
        <p:nvSpPr>
          <p:cNvPr id="132" name="Популяризировать…"/>
          <p:cNvSpPr txBox="1"/>
          <p:nvPr/>
        </p:nvSpPr>
        <p:spPr>
          <a:xfrm>
            <a:off x="6854986" y="10322382"/>
            <a:ext cx="3531299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Популяризировать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100-летнюю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историю Артека</a:t>
            </a:r>
          </a:p>
        </p:txBody>
      </p:sp>
      <p:sp>
        <p:nvSpPr>
          <p:cNvPr id="133" name="Способствовать развитию…"/>
          <p:cNvSpPr txBox="1"/>
          <p:nvPr/>
        </p:nvSpPr>
        <p:spPr>
          <a:xfrm>
            <a:off x="10638959" y="10093782"/>
            <a:ext cx="4857751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Способствовать развитию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творческого и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исследовательского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потенциала учащихся</a:t>
            </a:r>
          </a:p>
        </p:txBody>
      </p:sp>
      <p:sp>
        <p:nvSpPr>
          <p:cNvPr id="134" name="Способствовать…"/>
          <p:cNvSpPr txBox="1"/>
          <p:nvPr/>
        </p:nvSpPr>
        <p:spPr>
          <a:xfrm>
            <a:off x="15749387" y="9865182"/>
            <a:ext cx="3190686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Способствовать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выстраиванию 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коммуникаций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со сверстниками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и взрослыми</a:t>
            </a:r>
          </a:p>
        </p:txBody>
      </p:sp>
      <p:sp>
        <p:nvSpPr>
          <p:cNvPr id="135" name="Формировать…"/>
          <p:cNvSpPr txBox="1"/>
          <p:nvPr/>
        </p:nvSpPr>
        <p:spPr>
          <a:xfrm>
            <a:off x="19218145" y="9636582"/>
            <a:ext cx="4435603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Формировать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и развивать умение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публично представлять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результаты творческой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и проектной</a:t>
            </a:r>
          </a:p>
          <a:p>
            <a:pPr>
              <a:defRPr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деятельности </a:t>
            </a:r>
          </a:p>
        </p:txBody>
      </p:sp>
      <p:sp>
        <p:nvSpPr>
          <p:cNvPr id="136" name="Цели акции"/>
          <p:cNvSpPr txBox="1"/>
          <p:nvPr/>
        </p:nvSpPr>
        <p:spPr>
          <a:xfrm>
            <a:off x="2013889" y="4273549"/>
            <a:ext cx="410022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rgbClr val="395A8D"/>
                </a:solidFill>
                <a:latin typeface="Lato Heavy"/>
                <a:ea typeface="Lato Heavy"/>
                <a:cs typeface="Lato Heavy"/>
                <a:sym typeface="Lato Heavy"/>
              </a:defRPr>
            </a:lvl1pPr>
          </a:lstStyle>
          <a:p>
            <a:r>
              <a:t>Цели акции</a:t>
            </a:r>
          </a:p>
        </p:txBody>
      </p:sp>
      <p:sp>
        <p:nvSpPr>
          <p:cNvPr id="137" name="Задачи акции"/>
          <p:cNvSpPr txBox="1"/>
          <p:nvPr/>
        </p:nvSpPr>
        <p:spPr>
          <a:xfrm>
            <a:off x="1952243" y="8433000"/>
            <a:ext cx="4709719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rgbClr val="395A8D"/>
                </a:solidFill>
                <a:latin typeface="Lato Heavy"/>
                <a:ea typeface="Lato Heavy"/>
                <a:cs typeface="Lato Heavy"/>
                <a:sym typeface="Lato Heavy"/>
              </a:defRPr>
            </a:lvl1pPr>
          </a:lstStyle>
          <a:p>
            <a:r>
              <a:t>Задачи акции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Нажмите дважд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0" name="акция Люди Артека-08.jpg" descr="акция Люди Артека-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8" y="-1465"/>
            <a:ext cx="24380844" cy="13716005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СТРУКТУРА АКЦИИ"/>
          <p:cNvSpPr txBox="1"/>
          <p:nvPr/>
        </p:nvSpPr>
        <p:spPr>
          <a:xfrm>
            <a:off x="1827652" y="1420656"/>
            <a:ext cx="9375725" cy="176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700">
                <a:solidFill>
                  <a:srgbClr val="FFFFFF"/>
                </a:solidFill>
                <a:latin typeface="Organetto Light Cnd"/>
                <a:ea typeface="Organetto Light Cnd"/>
                <a:cs typeface="Organetto Light Cnd"/>
                <a:sym typeface="Organetto Light Cnd"/>
              </a:defRPr>
            </a:lvl1pPr>
          </a:lstStyle>
          <a:p>
            <a:r>
              <a:t>СТРУКТУРА АКЦИИ</a:t>
            </a:r>
          </a:p>
        </p:txBody>
      </p:sp>
      <p:sp>
        <p:nvSpPr>
          <p:cNvPr id="142" name="Практикооринтированый модуль"/>
          <p:cNvSpPr txBox="1"/>
          <p:nvPr/>
        </p:nvSpPr>
        <p:spPr>
          <a:xfrm>
            <a:off x="5785757" y="4402004"/>
            <a:ext cx="13858050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>
                <a:solidFill>
                  <a:srgbClr val="305588"/>
                </a:solidFill>
                <a:latin typeface="Lato Semibold"/>
                <a:ea typeface="Lato Semibold"/>
                <a:cs typeface="Lato Semibold"/>
                <a:sym typeface="Lato Semibold"/>
              </a:defRPr>
            </a:lvl1pPr>
          </a:lstStyle>
          <a:p>
            <a:r>
              <a:t>Практикоориентированный модуль</a:t>
            </a:r>
          </a:p>
        </p:txBody>
      </p:sp>
      <p:sp>
        <p:nvSpPr>
          <p:cNvPr id="143" name="«Встреча с…"/>
          <p:cNvSpPr txBox="1"/>
          <p:nvPr/>
        </p:nvSpPr>
        <p:spPr>
          <a:xfrm>
            <a:off x="2506046" y="6076947"/>
            <a:ext cx="3776307" cy="273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«Артек</a:t>
            </a:r>
          </a:p>
          <a:p>
            <a:pPr>
              <a:defRPr sz="5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в судьбе</a:t>
            </a:r>
          </a:p>
          <a:p>
            <a:pPr>
              <a:defRPr sz="5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человека» </a:t>
            </a:r>
          </a:p>
        </p:txBody>
      </p:sp>
      <p:sp>
        <p:nvSpPr>
          <p:cNvPr id="144" name="«100 лет…"/>
          <p:cNvSpPr txBox="1"/>
          <p:nvPr/>
        </p:nvSpPr>
        <p:spPr>
          <a:xfrm>
            <a:off x="8301417" y="6076947"/>
            <a:ext cx="3285364" cy="273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«100 лет</a:t>
            </a:r>
          </a:p>
          <a:p>
            <a:pPr>
              <a:defRPr sz="5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истории</a:t>
            </a:r>
          </a:p>
          <a:p>
            <a:pPr>
              <a:defRPr sz="5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Артека»</a:t>
            </a:r>
          </a:p>
        </p:txBody>
      </p:sp>
      <p:sp>
        <p:nvSpPr>
          <p:cNvPr id="145" name="«Люди,…"/>
          <p:cNvSpPr txBox="1"/>
          <p:nvPr/>
        </p:nvSpPr>
        <p:spPr>
          <a:xfrm>
            <a:off x="13734014" y="6076947"/>
            <a:ext cx="3519971" cy="273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«Люди,</a:t>
            </a:r>
          </a:p>
          <a:p>
            <a:pPr>
              <a:defRPr sz="5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живущие</a:t>
            </a:r>
          </a:p>
          <a:p>
            <a:pPr>
              <a:defRPr sz="5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Артеком»</a:t>
            </a:r>
          </a:p>
        </p:txBody>
      </p:sp>
      <p:sp>
        <p:nvSpPr>
          <p:cNvPr id="146" name="«Герои…"/>
          <p:cNvSpPr txBox="1"/>
          <p:nvPr/>
        </p:nvSpPr>
        <p:spPr>
          <a:xfrm>
            <a:off x="18943594" y="6485650"/>
            <a:ext cx="4276812" cy="188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rPr dirty="0"/>
              <a:t>«</a:t>
            </a:r>
            <a:r>
              <a:rPr dirty="0" err="1" smtClean="0"/>
              <a:t>Герои</a:t>
            </a:r>
            <a:r>
              <a:rPr lang="ru-RU" dirty="0" smtClean="0"/>
              <a:t> - </a:t>
            </a:r>
            <a:endParaRPr dirty="0"/>
          </a:p>
          <a:p>
            <a:pPr>
              <a:defRPr sz="5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rPr dirty="0"/>
              <a:t>Артековцы»</a:t>
            </a:r>
          </a:p>
        </p:txBody>
      </p:sp>
      <p:sp>
        <p:nvSpPr>
          <p:cNvPr id="147" name="Провести исследование…"/>
          <p:cNvSpPr txBox="1"/>
          <p:nvPr/>
        </p:nvSpPr>
        <p:spPr>
          <a:xfrm>
            <a:off x="2170015" y="9390192"/>
            <a:ext cx="4490848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EE0000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обязательный элемент</a:t>
            </a:r>
          </a:p>
          <a:p>
            <a:pPr>
              <a:defRPr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Провести исследование</a:t>
            </a:r>
          </a:p>
          <a:p>
            <a:pPr>
              <a:defRPr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об артековце</a:t>
            </a:r>
          </a:p>
          <a:p>
            <a:pPr>
              <a:defRPr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и роли «Артека»</a:t>
            </a:r>
          </a:p>
          <a:p>
            <a:pPr>
              <a:defRPr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в его судьбе</a:t>
            </a:r>
          </a:p>
        </p:txBody>
      </p:sp>
      <p:sp>
        <p:nvSpPr>
          <p:cNvPr id="148" name="Провести исследование…"/>
          <p:cNvSpPr txBox="1"/>
          <p:nvPr/>
        </p:nvSpPr>
        <p:spPr>
          <a:xfrm>
            <a:off x="7548369" y="9390192"/>
            <a:ext cx="4791457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Провести исследование</a:t>
            </a:r>
          </a:p>
          <a:p>
            <a:pPr>
              <a:defRPr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песен Артека, символики,</a:t>
            </a:r>
          </a:p>
          <a:p>
            <a:pPr>
              <a:defRPr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внешнего облика, анализ</a:t>
            </a:r>
          </a:p>
          <a:p>
            <a:pPr>
              <a:defRPr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изменений за 100 лет</a:t>
            </a:r>
          </a:p>
        </p:txBody>
      </p:sp>
      <p:sp>
        <p:nvSpPr>
          <p:cNvPr id="149" name="Провести исследование…"/>
          <p:cNvSpPr txBox="1"/>
          <p:nvPr/>
        </p:nvSpPr>
        <p:spPr>
          <a:xfrm>
            <a:off x="13227335" y="9390194"/>
            <a:ext cx="4490848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Провести исследование</a:t>
            </a:r>
          </a:p>
          <a:p>
            <a:pPr>
              <a:defRPr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о профессиях и работе</a:t>
            </a:r>
          </a:p>
          <a:p>
            <a:pPr>
              <a:defRPr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в Артеке, Артек как</a:t>
            </a:r>
          </a:p>
          <a:p>
            <a:pPr>
              <a:defRPr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слаженная система и</a:t>
            </a:r>
          </a:p>
          <a:p>
            <a:pPr>
              <a:defRPr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команда людей</a:t>
            </a:r>
          </a:p>
        </p:txBody>
      </p:sp>
      <p:sp>
        <p:nvSpPr>
          <p:cNvPr id="150" name="Провести исследование…"/>
          <p:cNvSpPr txBox="1"/>
          <p:nvPr/>
        </p:nvSpPr>
        <p:spPr>
          <a:xfrm>
            <a:off x="18836574" y="9364794"/>
            <a:ext cx="449084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Провести исследование</a:t>
            </a:r>
          </a:p>
          <a:p>
            <a:pPr>
              <a:defRPr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об артековцах-героях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акция Люди Артека-08.jpg" descr="акция Люди Артека-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8" y="-1465"/>
            <a:ext cx="24380844" cy="13716005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Нажмите дважд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СТРУКТУРА АКЦИИ"/>
          <p:cNvSpPr txBox="1"/>
          <p:nvPr/>
        </p:nvSpPr>
        <p:spPr>
          <a:xfrm>
            <a:off x="1827652" y="1420656"/>
            <a:ext cx="9375725" cy="176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700">
                <a:solidFill>
                  <a:srgbClr val="FFFFFF"/>
                </a:solidFill>
                <a:latin typeface="Organetto Light Cnd"/>
                <a:ea typeface="Organetto Light Cnd"/>
                <a:cs typeface="Organetto Light Cnd"/>
                <a:sym typeface="Organetto Light Cnd"/>
              </a:defRPr>
            </a:lvl1pPr>
          </a:lstStyle>
          <a:p>
            <a:r>
              <a:t>СТРУКТУРА АКЦИИ</a:t>
            </a:r>
          </a:p>
        </p:txBody>
      </p:sp>
      <p:sp>
        <p:nvSpPr>
          <p:cNvPr id="155" name="Вовлечь в акцию…"/>
          <p:cNvSpPr txBox="1"/>
          <p:nvPr/>
        </p:nvSpPr>
        <p:spPr>
          <a:xfrm>
            <a:off x="18532279" y="6229347"/>
            <a:ext cx="5056328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Вовлечь в акцию</a:t>
            </a:r>
          </a:p>
          <a:p>
            <a:pPr>
              <a:defRPr sz="4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школьников-</a:t>
            </a:r>
          </a:p>
          <a:p>
            <a:pPr>
              <a:defRPr sz="4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иностранцев</a:t>
            </a:r>
            <a:r>
              <a:rPr sz="5800"/>
              <a:t> </a:t>
            </a:r>
          </a:p>
        </p:txBody>
      </p:sp>
      <p:sp>
        <p:nvSpPr>
          <p:cNvPr id="156" name="Организовать…"/>
          <p:cNvSpPr txBox="1"/>
          <p:nvPr/>
        </p:nvSpPr>
        <p:spPr>
          <a:xfrm>
            <a:off x="13434564" y="6305547"/>
            <a:ext cx="4180638" cy="227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Организовать</a:t>
            </a:r>
          </a:p>
          <a:p>
            <a:pPr>
              <a:defRPr sz="4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творческий</a:t>
            </a:r>
          </a:p>
          <a:p>
            <a:pPr>
              <a:defRPr sz="4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конкурс </a:t>
            </a:r>
          </a:p>
        </p:txBody>
      </p:sp>
      <p:sp>
        <p:nvSpPr>
          <p:cNvPr id="157" name="Провести урок для…"/>
          <p:cNvSpPr txBox="1"/>
          <p:nvPr/>
        </p:nvSpPr>
        <p:spPr>
          <a:xfrm>
            <a:off x="2036398" y="9475696"/>
            <a:ext cx="4715600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>
                <a:solidFill>
                  <a:srgbClr val="FF0000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обязательный элемент</a:t>
            </a:r>
          </a:p>
          <a:p>
            <a:pPr>
              <a:defRPr sz="33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Урок-презентация</a:t>
            </a:r>
          </a:p>
          <a:p>
            <a:pPr>
              <a:defRPr sz="33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по материалам</a:t>
            </a:r>
          </a:p>
          <a:p>
            <a:pPr>
              <a:defRPr sz="33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исследования </a:t>
            </a:r>
          </a:p>
        </p:txBody>
      </p:sp>
      <p:sp>
        <p:nvSpPr>
          <p:cNvPr id="158" name="Педагогический/наставнический модуль"/>
          <p:cNvSpPr txBox="1"/>
          <p:nvPr/>
        </p:nvSpPr>
        <p:spPr>
          <a:xfrm>
            <a:off x="4777823" y="4402004"/>
            <a:ext cx="1587392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>
                <a:solidFill>
                  <a:srgbClr val="305588"/>
                </a:solidFill>
                <a:latin typeface="Lato Semibold"/>
                <a:ea typeface="Lato Semibold"/>
                <a:cs typeface="Lato Semibold"/>
                <a:sym typeface="Lato Semibold"/>
              </a:defRPr>
            </a:lvl1pPr>
          </a:lstStyle>
          <a:p>
            <a:r>
              <a:t>Педагогический/наставнический модуль</a:t>
            </a:r>
          </a:p>
        </p:txBody>
      </p:sp>
      <p:sp>
        <p:nvSpPr>
          <p:cNvPr id="159" name="«Встреча с…"/>
          <p:cNvSpPr txBox="1"/>
          <p:nvPr/>
        </p:nvSpPr>
        <p:spPr>
          <a:xfrm>
            <a:off x="2821734" y="6305547"/>
            <a:ext cx="3144928" cy="227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«Артек</a:t>
            </a:r>
          </a:p>
          <a:p>
            <a:pPr>
              <a:defRPr sz="4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в судьбе</a:t>
            </a:r>
          </a:p>
          <a:p>
            <a:pPr>
              <a:defRPr sz="4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человека» </a:t>
            </a:r>
          </a:p>
        </p:txBody>
      </p:sp>
      <p:sp>
        <p:nvSpPr>
          <p:cNvPr id="160" name="«Встреча с…"/>
          <p:cNvSpPr txBox="1"/>
          <p:nvPr/>
        </p:nvSpPr>
        <p:spPr>
          <a:xfrm>
            <a:off x="7865041" y="6710250"/>
            <a:ext cx="420045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«Артековский</a:t>
            </a:r>
          </a:p>
          <a:p>
            <a:pPr>
              <a:defRPr sz="4800">
                <a:solidFill>
                  <a:srgbClr val="FFFFFF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урок»</a:t>
            </a:r>
          </a:p>
        </p:txBody>
      </p:sp>
      <p:sp>
        <p:nvSpPr>
          <p:cNvPr id="161" name="Провести урок для…"/>
          <p:cNvSpPr txBox="1"/>
          <p:nvPr/>
        </p:nvSpPr>
        <p:spPr>
          <a:xfrm>
            <a:off x="7607466" y="9475696"/>
            <a:ext cx="4715599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>
                <a:solidFill>
                  <a:srgbClr val="FF0000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обязательный элемент</a:t>
            </a:r>
          </a:p>
          <a:p>
            <a:pPr>
              <a:defRPr sz="33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Урок-презентация</a:t>
            </a:r>
          </a:p>
          <a:p>
            <a:pPr>
              <a:defRPr sz="33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«Артековский урок»</a:t>
            </a:r>
          </a:p>
          <a:p>
            <a:pPr>
              <a:defRPr sz="33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Для участников акции</a:t>
            </a:r>
          </a:p>
        </p:txBody>
      </p:sp>
      <p:sp>
        <p:nvSpPr>
          <p:cNvPr id="162" name="Провести урок для…"/>
          <p:cNvSpPr txBox="1"/>
          <p:nvPr/>
        </p:nvSpPr>
        <p:spPr>
          <a:xfrm>
            <a:off x="13064593" y="9534128"/>
            <a:ext cx="4862285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>
                <a:solidFill>
                  <a:srgbClr val="FF0000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обязательный элемент</a:t>
            </a:r>
          </a:p>
          <a:p>
            <a:pPr>
              <a:defRPr sz="33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Провести конкурс</a:t>
            </a:r>
          </a:p>
          <a:p>
            <a:pPr>
              <a:defRPr sz="33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по одной из номинаций</a:t>
            </a:r>
          </a:p>
          <a:p>
            <a:pPr>
              <a:defRPr sz="33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для участников акции</a:t>
            </a:r>
          </a:p>
        </p:txBody>
      </p:sp>
      <p:sp>
        <p:nvSpPr>
          <p:cNvPr id="163" name="Провести урок для…"/>
          <p:cNvSpPr txBox="1"/>
          <p:nvPr/>
        </p:nvSpPr>
        <p:spPr>
          <a:xfrm>
            <a:off x="18668404" y="9280128"/>
            <a:ext cx="4809478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Выступить для них</a:t>
            </a:r>
          </a:p>
          <a:p>
            <a:pPr>
              <a:defRPr sz="33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наставниками</a:t>
            </a:r>
          </a:p>
          <a:p>
            <a:pPr>
              <a:defRPr sz="33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при проведении</a:t>
            </a:r>
          </a:p>
          <a:p>
            <a:pPr>
              <a:defRPr sz="33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мероприятий Акции</a:t>
            </a:r>
          </a:p>
          <a:p>
            <a:pPr>
              <a:defRPr sz="33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в стране их проживания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акция Люди Артека-10.jpg" descr="акция Люди Артека-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5" y="-1465"/>
            <a:ext cx="24367748" cy="1371600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Нажмите дважд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ТВОРЧЕСКИЙ КОНКУРС"/>
          <p:cNvSpPr txBox="1"/>
          <p:nvPr/>
        </p:nvSpPr>
        <p:spPr>
          <a:xfrm>
            <a:off x="1841589" y="1397255"/>
            <a:ext cx="11500753" cy="176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700">
                <a:solidFill>
                  <a:srgbClr val="FFFFFF"/>
                </a:solidFill>
                <a:latin typeface="Organetto Light Cnd"/>
                <a:ea typeface="Organetto Light Cnd"/>
                <a:cs typeface="Organetto Light Cnd"/>
                <a:sym typeface="Organetto Light Cnd"/>
              </a:defRPr>
            </a:lvl1pPr>
          </a:lstStyle>
          <a:p>
            <a:r>
              <a:t>ТВОРЧЕСКИЙ КОНКУРС</a:t>
            </a:r>
          </a:p>
        </p:txBody>
      </p:sp>
      <p:sp>
        <p:nvSpPr>
          <p:cNvPr id="168" name="видеоролик/…"/>
          <p:cNvSpPr txBox="1"/>
          <p:nvPr/>
        </p:nvSpPr>
        <p:spPr>
          <a:xfrm>
            <a:off x="2999033" y="9409245"/>
            <a:ext cx="5076331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видеоролик</a:t>
            </a:r>
          </a:p>
          <a:p>
            <a:pPr>
              <a:defRPr sz="51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«Артек в судьбе</a:t>
            </a:r>
          </a:p>
          <a:p>
            <a:pPr>
              <a:defRPr sz="51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человека»</a:t>
            </a:r>
          </a:p>
        </p:txBody>
      </p:sp>
      <p:sp>
        <p:nvSpPr>
          <p:cNvPr id="169" name="плакаты/…"/>
          <p:cNvSpPr txBox="1"/>
          <p:nvPr/>
        </p:nvSpPr>
        <p:spPr>
          <a:xfrm>
            <a:off x="10056768" y="8634544"/>
            <a:ext cx="5413459" cy="397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плакаты/</a:t>
            </a:r>
          </a:p>
          <a:p>
            <a:pPr>
              <a:defRPr sz="51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художественный</a:t>
            </a:r>
          </a:p>
          <a:p>
            <a:pPr>
              <a:defRPr sz="51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конкурс</a:t>
            </a:r>
          </a:p>
          <a:p>
            <a:pPr>
              <a:defRPr sz="51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«100 лет жизни</a:t>
            </a:r>
          </a:p>
          <a:p>
            <a:pPr>
              <a:defRPr sz="51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Артека»</a:t>
            </a:r>
          </a:p>
        </p:txBody>
      </p:sp>
      <p:sp>
        <p:nvSpPr>
          <p:cNvPr id="170" name="новая песня…"/>
          <p:cNvSpPr txBox="1"/>
          <p:nvPr/>
        </p:nvSpPr>
        <p:spPr>
          <a:xfrm>
            <a:off x="17303332" y="9021895"/>
            <a:ext cx="5144339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сценарий</a:t>
            </a:r>
          </a:p>
          <a:p>
            <a:pPr>
              <a:defRPr sz="51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фильма/рассказ</a:t>
            </a:r>
          </a:p>
          <a:p>
            <a:pPr>
              <a:defRPr sz="51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«Артек в судьбе</a:t>
            </a:r>
          </a:p>
          <a:p>
            <a:pPr>
              <a:defRPr sz="51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t>человека»</a:t>
            </a:r>
          </a:p>
        </p:txBody>
      </p:sp>
      <p:sp>
        <p:nvSpPr>
          <p:cNvPr id="171" name="Три номинации-направления"/>
          <p:cNvSpPr txBox="1"/>
          <p:nvPr/>
        </p:nvSpPr>
        <p:spPr>
          <a:xfrm>
            <a:off x="7136286" y="4122604"/>
            <a:ext cx="11254424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>
                <a:solidFill>
                  <a:srgbClr val="305588"/>
                </a:solidFill>
                <a:latin typeface="Lato Semibold"/>
                <a:ea typeface="Lato Semibold"/>
                <a:cs typeface="Lato Semibold"/>
                <a:sym typeface="Lato Semibold"/>
              </a:defRPr>
            </a:lvl1pPr>
          </a:lstStyle>
          <a:p>
            <a:r>
              <a:t>Три номинации-направления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239</Words>
  <Application>Microsoft Office PowerPoint</Application>
  <PresentationFormat>Произвольный</PresentationFormat>
  <Paragraphs>111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Helvetica Neue</vt:lpstr>
      <vt:lpstr>Helvetica Neue Light</vt:lpstr>
      <vt:lpstr>Helvetica Neue Medium</vt:lpstr>
      <vt:lpstr>Lato Heavy</vt:lpstr>
      <vt:lpstr>Lato Semibold</vt:lpstr>
      <vt:lpstr>Organetto Light Cnd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Лушова Елена Владимировна</dc:creator>
  <cp:lastModifiedBy>Лушова Елена Владимировна</cp:lastModifiedBy>
  <cp:revision>2</cp:revision>
  <cp:lastPrinted>2022-03-15T14:48:16Z</cp:lastPrinted>
  <dcterms:modified xsi:type="dcterms:W3CDTF">2022-03-15T14:56:28Z</dcterms:modified>
</cp:coreProperties>
</file>